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6" r:id="rId8"/>
    <p:sldId id="264" r:id="rId9"/>
    <p:sldId id="262" r:id="rId10"/>
    <p:sldId id="267" r:id="rId11"/>
    <p:sldId id="268" r:id="rId12"/>
    <p:sldId id="270" r:id="rId13"/>
    <p:sldId id="271" r:id="rId14"/>
    <p:sldId id="265" r:id="rId15"/>
    <p:sldId id="263" r:id="rId1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93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869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868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603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074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23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692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822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017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496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1719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008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F7218-06A4-4CAC-A275-D90E75B75B41}" type="datetimeFigureOut">
              <a:rPr lang="ko-KR" altLang="en-US" smtClean="0"/>
              <a:t>2020. 10. 27.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AE145-2AF1-4495-8B04-1B990B11B7F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6F80AD3C-4436-4F9C-AFFF-B722BF448DF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912" y="230192"/>
            <a:ext cx="1162050" cy="48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59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20514CA6-B21B-4D0C-89C6-8D892B30DA6D}"/>
              </a:ext>
            </a:extLst>
          </p:cNvPr>
          <p:cNvSpPr txBox="1">
            <a:spLocks/>
          </p:cNvSpPr>
          <p:nvPr/>
        </p:nvSpPr>
        <p:spPr>
          <a:xfrm>
            <a:off x="742950" y="1731974"/>
            <a:ext cx="8420100" cy="876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분양형 독립 메시징 플랫폼</a:t>
            </a: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BE17BD77-C68F-40D8-9822-DD090E1F2992}"/>
              </a:ext>
            </a:extLst>
          </p:cNvPr>
          <p:cNvSpPr txBox="1">
            <a:spLocks/>
          </p:cNvSpPr>
          <p:nvPr/>
        </p:nvSpPr>
        <p:spPr>
          <a:xfrm>
            <a:off x="742950" y="2838964"/>
            <a:ext cx="7429500" cy="590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솔라피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마이사이트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서비스 안내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(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마케터용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)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66431629-F8B9-4660-A99E-9C1516DCF0F9}"/>
              </a:ext>
            </a:extLst>
          </p:cNvPr>
          <p:cNvSpPr txBox="1">
            <a:spLocks/>
          </p:cNvSpPr>
          <p:nvPr/>
        </p:nvSpPr>
        <p:spPr>
          <a:xfrm>
            <a:off x="742950" y="4408040"/>
            <a:ext cx="7429500" cy="590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2020.10.20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8022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서비스 장점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3607515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서비스의 정체성을 잘 나타낼 수 있는 커스터마이징 제공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FA9CD048-3B52-8843-88B4-6699E80E4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559" y="3160044"/>
            <a:ext cx="4172493" cy="286083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9B98055E-1D4A-3E45-8DB6-22ED724D5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052" y="3160044"/>
            <a:ext cx="4201494" cy="2860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545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서비스 장점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3607515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풍부한 자료를 제공하는 지식창고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(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문자메시지 관련 문의 해소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)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A0E3A08-B08A-D24E-A864-DA62222A0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3093057"/>
            <a:ext cx="6009636" cy="3086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66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서비스 장점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3607515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현재 나의 수익 현황을 투명하게 확인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07D59EC5-193E-734D-AF0B-D47DB0B02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3035733"/>
            <a:ext cx="6345251" cy="319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2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서비스 장점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3607515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내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마이사이트를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이용하는 고객 관리 및 조회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직접 구축과 비교하여 매우 경제적인 비용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9248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발송 가능 채널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3607515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일반 문자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(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장문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단문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사진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)</a:t>
            </a: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카카오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알림톡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카카오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친구톡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카카오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친구톡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+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이미지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네이버 스마트 알림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(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적용 예정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)</a:t>
            </a:r>
          </a:p>
          <a:p>
            <a:pPr marL="342900" indent="-342900" algn="l">
              <a:buFontTx/>
              <a:buChar char="-"/>
            </a:pP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RCS (Rich Communication Service) (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적용 예정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58827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제공되는 상세 서비스 목록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3974563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문자메시지 대시보드와 발송 통계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문자 발송 서비스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문자 발송 내역 조회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캐시 충전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충전 내역 조회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발신번호 등록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조회 서비스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수신거부 목록 조회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발송량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제한 서비스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카카오 채널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템플릿 등록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API Key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조회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SDK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제공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02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00486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서비스 개념 설명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49" y="2329053"/>
            <a:ext cx="8639309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솔라피는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기업에게 문자메시지 관리 웹 사이트를 제공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(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분양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)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하며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</a:t>
            </a:r>
          </a:p>
          <a:p>
            <a:pPr algn="l"/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해당 기업의 고객이 손쉽게 문자메시지 사이트를 이용할 수 있도록 합니다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.</a:t>
            </a:r>
          </a:p>
          <a:p>
            <a:pPr algn="l"/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sp>
        <p:nvSpPr>
          <p:cNvPr id="4" name="부제목 2">
            <a:extLst>
              <a:ext uri="{FF2B5EF4-FFF2-40B4-BE49-F238E27FC236}">
                <a16:creationId xmlns:a16="http://schemas.microsoft.com/office/drawing/2014/main" id="{1CF8AB98-6E9C-447A-827D-360C85D7E744}"/>
              </a:ext>
            </a:extLst>
          </p:cNvPr>
          <p:cNvSpPr txBox="1">
            <a:spLocks/>
          </p:cNvSpPr>
          <p:nvPr/>
        </p:nvSpPr>
        <p:spPr>
          <a:xfrm>
            <a:off x="742949" y="4781282"/>
            <a:ext cx="8768099" cy="1696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통신판매업신고의 복잡한 절차와 높은 진입 장벽 해소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algn="l"/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서비스 개발부터 운영 및 관리로 인한 시간과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비용 부담 축소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C61C9965-5A08-4E28-B3A3-7B0A7E6A1A36}"/>
              </a:ext>
            </a:extLst>
          </p:cNvPr>
          <p:cNvSpPr txBox="1">
            <a:spLocks/>
          </p:cNvSpPr>
          <p:nvPr/>
        </p:nvSpPr>
        <p:spPr>
          <a:xfrm>
            <a:off x="742949" y="3652715"/>
            <a:ext cx="8420100" cy="8762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기업의 니즈 해결</a:t>
            </a:r>
          </a:p>
        </p:txBody>
      </p:sp>
    </p:spTree>
    <p:extLst>
      <p:ext uri="{BB962C8B-B14F-4D97-AF65-F5344CB8AC3E}">
        <p14:creationId xmlns:p14="http://schemas.microsoft.com/office/powerpoint/2010/main" val="187840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627611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서비스 구조도</a:t>
            </a:r>
          </a:p>
        </p:txBody>
      </p:sp>
      <p:pic>
        <p:nvPicPr>
          <p:cNvPr id="6" name="그래픽 5">
            <a:extLst>
              <a:ext uri="{FF2B5EF4-FFF2-40B4-BE49-F238E27FC236}">
                <a16:creationId xmlns:a16="http://schemas.microsoft.com/office/drawing/2014/main" id="{59F131D4-82FA-4F77-928E-CA2D7A950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0712" y="4160623"/>
            <a:ext cx="1152525" cy="657225"/>
          </a:xfrm>
          <a:prstGeom prst="rect">
            <a:avLst/>
          </a:prstGeom>
        </p:spPr>
      </p:pic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FB651DD8-6E64-4F09-8F8A-35A7A043BE13}"/>
              </a:ext>
            </a:extLst>
          </p:cNvPr>
          <p:cNvCxnSpPr>
            <a:cxnSpLocks/>
          </p:cNvCxnSpPr>
          <p:nvPr/>
        </p:nvCxnSpPr>
        <p:spPr>
          <a:xfrm>
            <a:off x="2335026" y="4734313"/>
            <a:ext cx="1084314" cy="0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부제목 2">
            <a:extLst>
              <a:ext uri="{FF2B5EF4-FFF2-40B4-BE49-F238E27FC236}">
                <a16:creationId xmlns:a16="http://schemas.microsoft.com/office/drawing/2014/main" id="{AAD382B1-2BDC-4A9E-9B94-419F8FCC01FF}"/>
              </a:ext>
            </a:extLst>
          </p:cNvPr>
          <p:cNvSpPr txBox="1">
            <a:spLocks/>
          </p:cNvSpPr>
          <p:nvPr/>
        </p:nvSpPr>
        <p:spPr>
          <a:xfrm>
            <a:off x="2253020" y="4944289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서비스 운영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시스템 개발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2" name="부제목 2">
            <a:extLst>
              <a:ext uri="{FF2B5EF4-FFF2-40B4-BE49-F238E27FC236}">
                <a16:creationId xmlns:a16="http://schemas.microsoft.com/office/drawing/2014/main" id="{7A836BE0-97BC-4BC0-80CC-557179983CF0}"/>
              </a:ext>
            </a:extLst>
          </p:cNvPr>
          <p:cNvSpPr txBox="1">
            <a:spLocks/>
          </p:cNvSpPr>
          <p:nvPr/>
        </p:nvSpPr>
        <p:spPr>
          <a:xfrm>
            <a:off x="3806414" y="5098177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3" name="부제목 2">
            <a:extLst>
              <a:ext uri="{FF2B5EF4-FFF2-40B4-BE49-F238E27FC236}">
                <a16:creationId xmlns:a16="http://schemas.microsoft.com/office/drawing/2014/main" id="{297A5722-DCDF-4408-9A5D-850575424951}"/>
              </a:ext>
            </a:extLst>
          </p:cNvPr>
          <p:cNvSpPr txBox="1">
            <a:spLocks/>
          </p:cNvSpPr>
          <p:nvPr/>
        </p:nvSpPr>
        <p:spPr>
          <a:xfrm>
            <a:off x="5957643" y="2617759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기업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1DEA16A1-CE56-41BB-B27F-51FE9D51989A}"/>
              </a:ext>
            </a:extLst>
          </p:cNvPr>
          <p:cNvCxnSpPr>
            <a:cxnSpLocks/>
          </p:cNvCxnSpPr>
          <p:nvPr/>
        </p:nvCxnSpPr>
        <p:spPr>
          <a:xfrm flipH="1">
            <a:off x="4881137" y="3184692"/>
            <a:ext cx="1200100" cy="1103288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부제목 2">
            <a:extLst>
              <a:ext uri="{FF2B5EF4-FFF2-40B4-BE49-F238E27FC236}">
                <a16:creationId xmlns:a16="http://schemas.microsoft.com/office/drawing/2014/main" id="{6E49822A-B22F-4BF4-8AA1-7D83F8257FA1}"/>
              </a:ext>
            </a:extLst>
          </p:cNvPr>
          <p:cNvSpPr txBox="1">
            <a:spLocks/>
          </p:cNvSpPr>
          <p:nvPr/>
        </p:nvSpPr>
        <p:spPr>
          <a:xfrm>
            <a:off x="5283007" y="3846346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사이트 분양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부제목 2">
            <a:extLst>
              <a:ext uri="{FF2B5EF4-FFF2-40B4-BE49-F238E27FC236}">
                <a16:creationId xmlns:a16="http://schemas.microsoft.com/office/drawing/2014/main" id="{436BDEE0-3A9C-4BDE-80CC-FD4D4C5704C4}"/>
              </a:ext>
            </a:extLst>
          </p:cNvPr>
          <p:cNvSpPr txBox="1">
            <a:spLocks/>
          </p:cNvSpPr>
          <p:nvPr/>
        </p:nvSpPr>
        <p:spPr>
          <a:xfrm>
            <a:off x="7016756" y="5063986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고객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8F35E4B4-A3CE-4311-8EB1-89E73DA472BB}"/>
              </a:ext>
            </a:extLst>
          </p:cNvPr>
          <p:cNvCxnSpPr>
            <a:cxnSpLocks/>
          </p:cNvCxnSpPr>
          <p:nvPr/>
        </p:nvCxnSpPr>
        <p:spPr>
          <a:xfrm flipH="1">
            <a:off x="5539739" y="4759143"/>
            <a:ext cx="1331139" cy="0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부제목 2">
            <a:extLst>
              <a:ext uri="{FF2B5EF4-FFF2-40B4-BE49-F238E27FC236}">
                <a16:creationId xmlns:a16="http://schemas.microsoft.com/office/drawing/2014/main" id="{10ACA7C1-2E5E-447A-B493-9D6DD0B27E31}"/>
              </a:ext>
            </a:extLst>
          </p:cNvPr>
          <p:cNvSpPr txBox="1">
            <a:spLocks/>
          </p:cNvSpPr>
          <p:nvPr/>
        </p:nvSpPr>
        <p:spPr>
          <a:xfrm>
            <a:off x="5436918" y="4944289"/>
            <a:ext cx="1663307" cy="7035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웹 사이트 사용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r>
              <a:rPr lang="en-US" altLang="ko-K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메시지 발송</a:t>
            </a:r>
            <a:r>
              <a:rPr lang="en-US" altLang="ko-K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22" name="부제목 2">
            <a:extLst>
              <a:ext uri="{FF2B5EF4-FFF2-40B4-BE49-F238E27FC236}">
                <a16:creationId xmlns:a16="http://schemas.microsoft.com/office/drawing/2014/main" id="{73AF8A9F-2B0D-4328-9728-EE929979C35B}"/>
              </a:ext>
            </a:extLst>
          </p:cNvPr>
          <p:cNvSpPr txBox="1">
            <a:spLocks/>
          </p:cNvSpPr>
          <p:nvPr/>
        </p:nvSpPr>
        <p:spPr>
          <a:xfrm>
            <a:off x="2756804" y="2611192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마케터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8" name="부제목 2">
            <a:extLst>
              <a:ext uri="{FF2B5EF4-FFF2-40B4-BE49-F238E27FC236}">
                <a16:creationId xmlns:a16="http://schemas.microsoft.com/office/drawing/2014/main" id="{4A84D8BB-2054-465D-A83F-2D1256CFB8F5}"/>
              </a:ext>
            </a:extLst>
          </p:cNvPr>
          <p:cNvSpPr txBox="1">
            <a:spLocks/>
          </p:cNvSpPr>
          <p:nvPr/>
        </p:nvSpPr>
        <p:spPr>
          <a:xfrm>
            <a:off x="4091741" y="2240959"/>
            <a:ext cx="1663305" cy="444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기업 고객 유치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40CA7B6C-171D-4CB3-80DF-5F46115F4E60}"/>
              </a:ext>
            </a:extLst>
          </p:cNvPr>
          <p:cNvCxnSpPr>
            <a:cxnSpLocks/>
          </p:cNvCxnSpPr>
          <p:nvPr/>
        </p:nvCxnSpPr>
        <p:spPr>
          <a:xfrm flipV="1">
            <a:off x="1986582" y="2966944"/>
            <a:ext cx="946890" cy="894139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직선 화살표 연결선 46">
            <a:extLst>
              <a:ext uri="{FF2B5EF4-FFF2-40B4-BE49-F238E27FC236}">
                <a16:creationId xmlns:a16="http://schemas.microsoft.com/office/drawing/2014/main" id="{E1DBC16B-4921-4D26-B62C-F45506A648B7}"/>
              </a:ext>
            </a:extLst>
          </p:cNvPr>
          <p:cNvCxnSpPr>
            <a:cxnSpLocks/>
          </p:cNvCxnSpPr>
          <p:nvPr/>
        </p:nvCxnSpPr>
        <p:spPr>
          <a:xfrm flipV="1">
            <a:off x="4229695" y="2638212"/>
            <a:ext cx="1323705" cy="1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부제목 2">
            <a:extLst>
              <a:ext uri="{FF2B5EF4-FFF2-40B4-BE49-F238E27FC236}">
                <a16:creationId xmlns:a16="http://schemas.microsoft.com/office/drawing/2014/main" id="{DC1FC893-82C2-404B-9585-CC4EF741D33E}"/>
              </a:ext>
            </a:extLst>
          </p:cNvPr>
          <p:cNvSpPr txBox="1">
            <a:spLocks/>
          </p:cNvSpPr>
          <p:nvPr/>
        </p:nvSpPr>
        <p:spPr>
          <a:xfrm>
            <a:off x="2072686" y="3586716"/>
            <a:ext cx="1663305" cy="444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수익금 정산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51" name="직선 화살표 연결선 50">
            <a:extLst>
              <a:ext uri="{FF2B5EF4-FFF2-40B4-BE49-F238E27FC236}">
                <a16:creationId xmlns:a16="http://schemas.microsoft.com/office/drawing/2014/main" id="{F93ED91C-9761-4FD6-B7ED-CF74009924EE}"/>
              </a:ext>
            </a:extLst>
          </p:cNvPr>
          <p:cNvCxnSpPr>
            <a:cxnSpLocks/>
          </p:cNvCxnSpPr>
          <p:nvPr/>
        </p:nvCxnSpPr>
        <p:spPr>
          <a:xfrm>
            <a:off x="6870878" y="3133367"/>
            <a:ext cx="650384" cy="1040894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부제목 2">
            <a:extLst>
              <a:ext uri="{FF2B5EF4-FFF2-40B4-BE49-F238E27FC236}">
                <a16:creationId xmlns:a16="http://schemas.microsoft.com/office/drawing/2014/main" id="{A3DD50C5-6774-45B9-85D0-338DDC84168D}"/>
              </a:ext>
            </a:extLst>
          </p:cNvPr>
          <p:cNvSpPr txBox="1">
            <a:spLocks/>
          </p:cNvSpPr>
          <p:nvPr/>
        </p:nvSpPr>
        <p:spPr>
          <a:xfrm>
            <a:off x="6895642" y="3348352"/>
            <a:ext cx="1663305" cy="444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고객 유치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54" name="직선 화살표 연결선 53">
            <a:extLst>
              <a:ext uri="{FF2B5EF4-FFF2-40B4-BE49-F238E27FC236}">
                <a16:creationId xmlns:a16="http://schemas.microsoft.com/office/drawing/2014/main" id="{51CF77A7-43AA-428C-8A06-5CBB51C5B31B}"/>
              </a:ext>
            </a:extLst>
          </p:cNvPr>
          <p:cNvCxnSpPr>
            <a:cxnSpLocks/>
          </p:cNvCxnSpPr>
          <p:nvPr/>
        </p:nvCxnSpPr>
        <p:spPr>
          <a:xfrm flipV="1">
            <a:off x="4695427" y="3095516"/>
            <a:ext cx="1175161" cy="1060271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부제목 2">
            <a:extLst>
              <a:ext uri="{FF2B5EF4-FFF2-40B4-BE49-F238E27FC236}">
                <a16:creationId xmlns:a16="http://schemas.microsoft.com/office/drawing/2014/main" id="{AB28A2E9-8FE4-4384-9AB3-E3D51EAA0640}"/>
              </a:ext>
            </a:extLst>
          </p:cNvPr>
          <p:cNvSpPr txBox="1">
            <a:spLocks/>
          </p:cNvSpPr>
          <p:nvPr/>
        </p:nvSpPr>
        <p:spPr>
          <a:xfrm>
            <a:off x="3895434" y="3364501"/>
            <a:ext cx="1663305" cy="444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수익금 정산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4607D60-47FD-704D-A4B7-6B15F52878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290" y="1818631"/>
            <a:ext cx="648111" cy="648111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8CC81715-6580-AD4A-A047-C6A7E83A65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577" y="4275484"/>
            <a:ext cx="814046" cy="814046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C7441921-A00E-034A-8F60-749B342743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880" y="1882954"/>
            <a:ext cx="648111" cy="648111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694AAB55-016C-E44F-848D-E9EC9F5029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435" y="4397717"/>
            <a:ext cx="627758" cy="62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64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마케터 수익 모델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1463183"/>
          </a:xfrm>
        </p:spPr>
        <p:txBody>
          <a:bodyPr>
            <a:normAutofit/>
          </a:bodyPr>
          <a:lstStyle/>
          <a:p>
            <a:pPr algn="l"/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마케터로 인하여 유입된 모든 기업 고객의 </a:t>
            </a:r>
            <a:r>
              <a:rPr lang="ko-KR" alt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발송량에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따라서 수익이 창출됨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9642A033-54C5-49ED-90BE-904DEB317E9F}"/>
              </a:ext>
            </a:extLst>
          </p:cNvPr>
          <p:cNvSpPr txBox="1">
            <a:spLocks/>
          </p:cNvSpPr>
          <p:nvPr/>
        </p:nvSpPr>
        <p:spPr>
          <a:xfrm>
            <a:off x="742950" y="3323835"/>
            <a:ext cx="8420100" cy="8762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기업 고객 수익 모델</a:t>
            </a: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6D0237DA-8DF1-4D8C-9632-CAE939228F88}"/>
              </a:ext>
            </a:extLst>
          </p:cNvPr>
          <p:cNvSpPr txBox="1">
            <a:spLocks/>
          </p:cNvSpPr>
          <p:nvPr/>
        </p:nvSpPr>
        <p:spPr>
          <a:xfrm>
            <a:off x="742950" y="4444641"/>
            <a:ext cx="7712030" cy="1199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분양받은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</a:t>
            </a:r>
            <a:r>
              <a:rPr lang="ko-KR" alt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마이사이트에서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발송되는 문자에 추가 수익금을 직접 설정하며</a:t>
            </a:r>
            <a:r>
              <a: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</a:t>
            </a:r>
          </a:p>
          <a:p>
            <a:pPr algn="l"/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발송 건수에 따라 추가 수익금이 창출됨</a:t>
            </a:r>
          </a:p>
        </p:txBody>
      </p:sp>
    </p:spTree>
    <p:extLst>
      <p:ext uri="{BB962C8B-B14F-4D97-AF65-F5344CB8AC3E}">
        <p14:creationId xmlns:p14="http://schemas.microsoft.com/office/powerpoint/2010/main" val="3233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서비스 적용 사례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9"/>
            <a:ext cx="8497642" cy="426434"/>
          </a:xfrm>
        </p:spPr>
        <p:txBody>
          <a:bodyPr>
            <a:normAutofit/>
          </a:bodyPr>
          <a:lstStyle/>
          <a:p>
            <a:pPr algn="l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1.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웹 에이전시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A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기업</a:t>
            </a:r>
          </a:p>
          <a:p>
            <a:pPr algn="l"/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sp>
        <p:nvSpPr>
          <p:cNvPr id="7" name="부제목 2">
            <a:extLst>
              <a:ext uri="{FF2B5EF4-FFF2-40B4-BE49-F238E27FC236}">
                <a16:creationId xmlns:a16="http://schemas.microsoft.com/office/drawing/2014/main" id="{3CADA4D5-B059-4270-9EF6-D1E6E822A591}"/>
              </a:ext>
            </a:extLst>
          </p:cNvPr>
          <p:cNvSpPr txBox="1">
            <a:spLocks/>
          </p:cNvSpPr>
          <p:nvPr/>
        </p:nvSpPr>
        <p:spPr>
          <a:xfrm>
            <a:off x="742950" y="4412164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A 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기업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D2D3C14C-7CD3-42C5-9BE2-0E84DA3CBC21}"/>
              </a:ext>
            </a:extLst>
          </p:cNvPr>
          <p:cNvSpPr txBox="1">
            <a:spLocks/>
          </p:cNvSpPr>
          <p:nvPr/>
        </p:nvSpPr>
        <p:spPr>
          <a:xfrm>
            <a:off x="1764378" y="5122167"/>
            <a:ext cx="1699385" cy="685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고객사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웹 사이트 구축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부제목 2">
            <a:extLst>
              <a:ext uri="{FF2B5EF4-FFF2-40B4-BE49-F238E27FC236}">
                <a16:creationId xmlns:a16="http://schemas.microsoft.com/office/drawing/2014/main" id="{BCD2E22D-FC38-4FA8-81D9-FFDC710B4181}"/>
              </a:ext>
            </a:extLst>
          </p:cNvPr>
          <p:cNvSpPr txBox="1">
            <a:spLocks/>
          </p:cNvSpPr>
          <p:nvPr/>
        </p:nvSpPr>
        <p:spPr>
          <a:xfrm>
            <a:off x="742950" y="2860643"/>
            <a:ext cx="8497642" cy="426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고객의 웹 사이트 구축 시 요구 사항인 문자메시지 관리와 발송 기능을 함께 제공한 사례</a:t>
            </a:r>
          </a:p>
        </p:txBody>
      </p:sp>
      <p:sp>
        <p:nvSpPr>
          <p:cNvPr id="10" name="부제목 2">
            <a:extLst>
              <a:ext uri="{FF2B5EF4-FFF2-40B4-BE49-F238E27FC236}">
                <a16:creationId xmlns:a16="http://schemas.microsoft.com/office/drawing/2014/main" id="{AA17B3F5-B7A3-421E-907D-179E7EC94C55}"/>
              </a:ext>
            </a:extLst>
          </p:cNvPr>
          <p:cNvSpPr txBox="1">
            <a:spLocks/>
          </p:cNvSpPr>
          <p:nvPr/>
        </p:nvSpPr>
        <p:spPr>
          <a:xfrm>
            <a:off x="3584465" y="3791646"/>
            <a:ext cx="3116033" cy="306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웹 사이트 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 + </a:t>
            </a:r>
            <a:r>
              <a:rPr lang="ko-KR" altLang="en-US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</a:t>
            </a: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B3183028-EDD0-411F-A6A9-39A4DA6F550D}"/>
              </a:ext>
            </a:extLst>
          </p:cNvPr>
          <p:cNvSpPr txBox="1">
            <a:spLocks/>
          </p:cNvSpPr>
          <p:nvPr/>
        </p:nvSpPr>
        <p:spPr>
          <a:xfrm>
            <a:off x="3584465" y="4453622"/>
            <a:ext cx="3116033" cy="306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웹 사이트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D + </a:t>
            </a:r>
            <a:r>
              <a:rPr lang="ko-KR" altLang="en-US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D</a:t>
            </a:r>
          </a:p>
        </p:txBody>
      </p:sp>
      <p:sp>
        <p:nvSpPr>
          <p:cNvPr id="12" name="부제목 2">
            <a:extLst>
              <a:ext uri="{FF2B5EF4-FFF2-40B4-BE49-F238E27FC236}">
                <a16:creationId xmlns:a16="http://schemas.microsoft.com/office/drawing/2014/main" id="{7C000D10-B9C5-4CB2-A80D-827EC8DCBABC}"/>
              </a:ext>
            </a:extLst>
          </p:cNvPr>
          <p:cNvSpPr txBox="1">
            <a:spLocks/>
          </p:cNvSpPr>
          <p:nvPr/>
        </p:nvSpPr>
        <p:spPr>
          <a:xfrm>
            <a:off x="3584465" y="5102621"/>
            <a:ext cx="3116033" cy="306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웹 사이트 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E + </a:t>
            </a:r>
            <a:r>
              <a:rPr lang="ko-KR" altLang="en-US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E</a:t>
            </a:r>
          </a:p>
        </p:txBody>
      </p: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FD32A92A-99AC-4288-8A79-312E56281393}"/>
              </a:ext>
            </a:extLst>
          </p:cNvPr>
          <p:cNvCxnSpPr>
            <a:cxnSpLocks/>
          </p:cNvCxnSpPr>
          <p:nvPr/>
        </p:nvCxnSpPr>
        <p:spPr>
          <a:xfrm flipV="1">
            <a:off x="2034835" y="3963572"/>
            <a:ext cx="1767701" cy="601832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B5728A93-7014-41AA-B3AF-6B76EE18C594}"/>
              </a:ext>
            </a:extLst>
          </p:cNvPr>
          <p:cNvCxnSpPr>
            <a:cxnSpLocks/>
          </p:cNvCxnSpPr>
          <p:nvPr/>
        </p:nvCxnSpPr>
        <p:spPr>
          <a:xfrm>
            <a:off x="2034835" y="4565403"/>
            <a:ext cx="1767701" cy="0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D1A6D9F0-B859-4AA6-9E16-8652831CE638}"/>
              </a:ext>
            </a:extLst>
          </p:cNvPr>
          <p:cNvCxnSpPr>
            <a:cxnSpLocks/>
          </p:cNvCxnSpPr>
          <p:nvPr/>
        </p:nvCxnSpPr>
        <p:spPr>
          <a:xfrm>
            <a:off x="2034835" y="4565403"/>
            <a:ext cx="1767701" cy="673355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부제목 2">
            <a:extLst>
              <a:ext uri="{FF2B5EF4-FFF2-40B4-BE49-F238E27FC236}">
                <a16:creationId xmlns:a16="http://schemas.microsoft.com/office/drawing/2014/main" id="{881ADF7C-F024-4938-9909-8219BB89FD8B}"/>
              </a:ext>
            </a:extLst>
          </p:cNvPr>
          <p:cNvSpPr txBox="1">
            <a:spLocks/>
          </p:cNvSpPr>
          <p:nvPr/>
        </p:nvSpPr>
        <p:spPr>
          <a:xfrm>
            <a:off x="7742681" y="3769424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 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고객사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4" name="부제목 2">
            <a:extLst>
              <a:ext uri="{FF2B5EF4-FFF2-40B4-BE49-F238E27FC236}">
                <a16:creationId xmlns:a16="http://schemas.microsoft.com/office/drawing/2014/main" id="{91A69AB4-0443-4B73-A611-0C782AA0687F}"/>
              </a:ext>
            </a:extLst>
          </p:cNvPr>
          <p:cNvSpPr txBox="1">
            <a:spLocks/>
          </p:cNvSpPr>
          <p:nvPr/>
        </p:nvSpPr>
        <p:spPr>
          <a:xfrm>
            <a:off x="7742680" y="4455654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D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고객사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5" name="부제목 2">
            <a:extLst>
              <a:ext uri="{FF2B5EF4-FFF2-40B4-BE49-F238E27FC236}">
                <a16:creationId xmlns:a16="http://schemas.microsoft.com/office/drawing/2014/main" id="{5A1257D1-042C-4B54-8131-98CDC1134757}"/>
              </a:ext>
            </a:extLst>
          </p:cNvPr>
          <p:cNvSpPr txBox="1">
            <a:spLocks/>
          </p:cNvSpPr>
          <p:nvPr/>
        </p:nvSpPr>
        <p:spPr>
          <a:xfrm>
            <a:off x="7742680" y="5141884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E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고객사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36" name="직선 화살표 연결선 35">
            <a:extLst>
              <a:ext uri="{FF2B5EF4-FFF2-40B4-BE49-F238E27FC236}">
                <a16:creationId xmlns:a16="http://schemas.microsoft.com/office/drawing/2014/main" id="{43E11B80-512B-42F6-BE18-D99950C2A4D0}"/>
              </a:ext>
            </a:extLst>
          </p:cNvPr>
          <p:cNvCxnSpPr>
            <a:cxnSpLocks/>
          </p:cNvCxnSpPr>
          <p:nvPr/>
        </p:nvCxnSpPr>
        <p:spPr>
          <a:xfrm flipH="1">
            <a:off x="6510602" y="4565403"/>
            <a:ext cx="1232078" cy="0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직선 화살표 연결선 38">
            <a:extLst>
              <a:ext uri="{FF2B5EF4-FFF2-40B4-BE49-F238E27FC236}">
                <a16:creationId xmlns:a16="http://schemas.microsoft.com/office/drawing/2014/main" id="{2369A8D6-F201-4E8F-95B2-4181871AB7D7}"/>
              </a:ext>
            </a:extLst>
          </p:cNvPr>
          <p:cNvCxnSpPr>
            <a:cxnSpLocks/>
          </p:cNvCxnSpPr>
          <p:nvPr/>
        </p:nvCxnSpPr>
        <p:spPr>
          <a:xfrm flipH="1">
            <a:off x="6510602" y="3938986"/>
            <a:ext cx="1232078" cy="0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직선 화살표 연결선 39">
            <a:extLst>
              <a:ext uri="{FF2B5EF4-FFF2-40B4-BE49-F238E27FC236}">
                <a16:creationId xmlns:a16="http://schemas.microsoft.com/office/drawing/2014/main" id="{88E43652-43C7-4864-8A8B-29F2D923D079}"/>
              </a:ext>
            </a:extLst>
          </p:cNvPr>
          <p:cNvCxnSpPr>
            <a:cxnSpLocks/>
          </p:cNvCxnSpPr>
          <p:nvPr/>
        </p:nvCxnSpPr>
        <p:spPr>
          <a:xfrm flipH="1">
            <a:off x="6510602" y="5237961"/>
            <a:ext cx="1232078" cy="0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부제목 2">
            <a:extLst>
              <a:ext uri="{FF2B5EF4-FFF2-40B4-BE49-F238E27FC236}">
                <a16:creationId xmlns:a16="http://schemas.microsoft.com/office/drawing/2014/main" id="{BA77704D-532F-42D9-8ACD-4B9F96B1A843}"/>
              </a:ext>
            </a:extLst>
          </p:cNvPr>
          <p:cNvSpPr txBox="1">
            <a:spLocks/>
          </p:cNvSpPr>
          <p:nvPr/>
        </p:nvSpPr>
        <p:spPr>
          <a:xfrm>
            <a:off x="6551958" y="5562714"/>
            <a:ext cx="1149365" cy="3063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가입 및 사용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2" name="부제목 2">
            <a:extLst>
              <a:ext uri="{FF2B5EF4-FFF2-40B4-BE49-F238E27FC236}">
                <a16:creationId xmlns:a16="http://schemas.microsoft.com/office/drawing/2014/main" id="{8778CD50-48DA-4106-AE21-4826F7B89808}"/>
              </a:ext>
            </a:extLst>
          </p:cNvPr>
          <p:cNvSpPr txBox="1">
            <a:spLocks/>
          </p:cNvSpPr>
          <p:nvPr/>
        </p:nvSpPr>
        <p:spPr>
          <a:xfrm>
            <a:off x="1764377" y="6054368"/>
            <a:ext cx="1699385" cy="685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개설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3" name="부제목 2">
            <a:extLst>
              <a:ext uri="{FF2B5EF4-FFF2-40B4-BE49-F238E27FC236}">
                <a16:creationId xmlns:a16="http://schemas.microsoft.com/office/drawing/2014/main" id="{9A74177B-4F93-4F05-9DF0-60E5D9664161}"/>
              </a:ext>
            </a:extLst>
          </p:cNvPr>
          <p:cNvSpPr txBox="1">
            <a:spLocks/>
          </p:cNvSpPr>
          <p:nvPr/>
        </p:nvSpPr>
        <p:spPr>
          <a:xfrm>
            <a:off x="1764376" y="5795521"/>
            <a:ext cx="1699385" cy="685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203706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서비스 적용 사례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1463183"/>
          </a:xfrm>
        </p:spPr>
        <p:txBody>
          <a:bodyPr>
            <a:normAutofit/>
          </a:bodyPr>
          <a:lstStyle/>
          <a:p>
            <a:pPr algn="l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2.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학원 운영 관리 프로그램 납품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B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기업</a:t>
            </a:r>
          </a:p>
        </p:txBody>
      </p:sp>
      <p:sp>
        <p:nvSpPr>
          <p:cNvPr id="7" name="부제목 2">
            <a:extLst>
              <a:ext uri="{FF2B5EF4-FFF2-40B4-BE49-F238E27FC236}">
                <a16:creationId xmlns:a16="http://schemas.microsoft.com/office/drawing/2014/main" id="{64F37DBA-3113-49A0-9BD9-0A570B492D2E}"/>
              </a:ext>
            </a:extLst>
          </p:cNvPr>
          <p:cNvSpPr txBox="1">
            <a:spLocks/>
          </p:cNvSpPr>
          <p:nvPr/>
        </p:nvSpPr>
        <p:spPr>
          <a:xfrm>
            <a:off x="742950" y="2860643"/>
            <a:ext cx="8497642" cy="426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학원 운영 관리 프로그램을 납품하는 </a:t>
            </a:r>
            <a:r>
              <a:rPr lang="ko-KR" alt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프렌차이즈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기업이 각 사업주에게 제공한 사례</a:t>
            </a: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CF4C9067-3FEA-474D-847D-27D3F4AACBB1}"/>
              </a:ext>
            </a:extLst>
          </p:cNvPr>
          <p:cNvSpPr txBox="1">
            <a:spLocks/>
          </p:cNvSpPr>
          <p:nvPr/>
        </p:nvSpPr>
        <p:spPr>
          <a:xfrm>
            <a:off x="742950" y="4412164"/>
            <a:ext cx="1291885" cy="65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B 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기업 본사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부제목 2">
            <a:extLst>
              <a:ext uri="{FF2B5EF4-FFF2-40B4-BE49-F238E27FC236}">
                <a16:creationId xmlns:a16="http://schemas.microsoft.com/office/drawing/2014/main" id="{E116135D-36AF-45F5-9027-16C0E417AD70}"/>
              </a:ext>
            </a:extLst>
          </p:cNvPr>
          <p:cNvSpPr txBox="1">
            <a:spLocks/>
          </p:cNvSpPr>
          <p:nvPr/>
        </p:nvSpPr>
        <p:spPr>
          <a:xfrm>
            <a:off x="3545276" y="4412164"/>
            <a:ext cx="1699385" cy="685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2" name="부제목 2">
            <a:extLst>
              <a:ext uri="{FF2B5EF4-FFF2-40B4-BE49-F238E27FC236}">
                <a16:creationId xmlns:a16="http://schemas.microsoft.com/office/drawing/2014/main" id="{E5F6A6DE-40EC-492E-A9F9-DBA65280191E}"/>
              </a:ext>
            </a:extLst>
          </p:cNvPr>
          <p:cNvSpPr txBox="1">
            <a:spLocks/>
          </p:cNvSpPr>
          <p:nvPr/>
        </p:nvSpPr>
        <p:spPr>
          <a:xfrm>
            <a:off x="6151810" y="3893676"/>
            <a:ext cx="2630774" cy="306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B 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업체 가맹점 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1</a:t>
            </a:r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3EDA4A67-E592-4123-980C-D132BE989CA3}"/>
              </a:ext>
            </a:extLst>
          </p:cNvPr>
          <p:cNvCxnSpPr>
            <a:cxnSpLocks/>
          </p:cNvCxnSpPr>
          <p:nvPr/>
        </p:nvCxnSpPr>
        <p:spPr>
          <a:xfrm>
            <a:off x="2221606" y="4550093"/>
            <a:ext cx="1229932" cy="1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581A9592-83DC-46E4-AABD-6459B6D5DFB7}"/>
              </a:ext>
            </a:extLst>
          </p:cNvPr>
          <p:cNvCxnSpPr>
            <a:cxnSpLocks/>
          </p:cNvCxnSpPr>
          <p:nvPr/>
        </p:nvCxnSpPr>
        <p:spPr>
          <a:xfrm flipH="1">
            <a:off x="5338400" y="4143389"/>
            <a:ext cx="1284772" cy="406704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부제목 2">
            <a:extLst>
              <a:ext uri="{FF2B5EF4-FFF2-40B4-BE49-F238E27FC236}">
                <a16:creationId xmlns:a16="http://schemas.microsoft.com/office/drawing/2014/main" id="{3F34B3A0-986E-4E24-850F-A9DAAF43F107}"/>
              </a:ext>
            </a:extLst>
          </p:cNvPr>
          <p:cNvSpPr txBox="1">
            <a:spLocks/>
          </p:cNvSpPr>
          <p:nvPr/>
        </p:nvSpPr>
        <p:spPr>
          <a:xfrm>
            <a:off x="6151810" y="5062868"/>
            <a:ext cx="2630774" cy="306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B 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업체 가맹점 </a:t>
            </a:r>
            <a:r>
              <a:rPr lang="en-US" altLang="ko-K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</a:t>
            </a: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268991C0-A9FF-4ADA-B9C8-148BE672AEC7}"/>
              </a:ext>
            </a:extLst>
          </p:cNvPr>
          <p:cNvCxnSpPr>
            <a:cxnSpLocks/>
          </p:cNvCxnSpPr>
          <p:nvPr/>
        </p:nvCxnSpPr>
        <p:spPr>
          <a:xfrm flipH="1" flipV="1">
            <a:off x="5338399" y="4803236"/>
            <a:ext cx="1284773" cy="401249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부제목 2">
            <a:extLst>
              <a:ext uri="{FF2B5EF4-FFF2-40B4-BE49-F238E27FC236}">
                <a16:creationId xmlns:a16="http://schemas.microsoft.com/office/drawing/2014/main" id="{540C4F04-316C-4641-8AC2-4E166B791323}"/>
              </a:ext>
            </a:extLst>
          </p:cNvPr>
          <p:cNvSpPr txBox="1">
            <a:spLocks/>
          </p:cNvSpPr>
          <p:nvPr/>
        </p:nvSpPr>
        <p:spPr>
          <a:xfrm>
            <a:off x="2297280" y="4784075"/>
            <a:ext cx="985550" cy="420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개설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0" name="부제목 2">
            <a:extLst>
              <a:ext uri="{FF2B5EF4-FFF2-40B4-BE49-F238E27FC236}">
                <a16:creationId xmlns:a16="http://schemas.microsoft.com/office/drawing/2014/main" id="{CEA7276F-C562-4DEB-8959-8D7934534286}"/>
              </a:ext>
            </a:extLst>
          </p:cNvPr>
          <p:cNvSpPr txBox="1">
            <a:spLocks/>
          </p:cNvSpPr>
          <p:nvPr/>
        </p:nvSpPr>
        <p:spPr>
          <a:xfrm>
            <a:off x="5244661" y="3796303"/>
            <a:ext cx="1304246" cy="420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가입 및 사용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1" name="부제목 2">
            <a:extLst>
              <a:ext uri="{FF2B5EF4-FFF2-40B4-BE49-F238E27FC236}">
                <a16:creationId xmlns:a16="http://schemas.microsoft.com/office/drawing/2014/main" id="{54258813-D93F-4F7F-9529-424A6592A2F3}"/>
              </a:ext>
            </a:extLst>
          </p:cNvPr>
          <p:cNvSpPr txBox="1">
            <a:spLocks/>
          </p:cNvSpPr>
          <p:nvPr/>
        </p:nvSpPr>
        <p:spPr>
          <a:xfrm>
            <a:off x="3645486" y="6178124"/>
            <a:ext cx="1402267" cy="306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고객</a:t>
            </a:r>
            <a:endParaRPr lang="en-US" altLang="ko-KR" sz="1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FC53206C-1C54-40C4-83C1-11EDFDDD8AEA}"/>
              </a:ext>
            </a:extLst>
          </p:cNvPr>
          <p:cNvCxnSpPr>
            <a:cxnSpLocks/>
          </p:cNvCxnSpPr>
          <p:nvPr/>
        </p:nvCxnSpPr>
        <p:spPr>
          <a:xfrm>
            <a:off x="4346620" y="4908003"/>
            <a:ext cx="0" cy="1080673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부제목 2">
            <a:extLst>
              <a:ext uri="{FF2B5EF4-FFF2-40B4-BE49-F238E27FC236}">
                <a16:creationId xmlns:a16="http://schemas.microsoft.com/office/drawing/2014/main" id="{5A0CC919-C002-4936-9A41-4C2E08266372}"/>
              </a:ext>
            </a:extLst>
          </p:cNvPr>
          <p:cNvSpPr txBox="1">
            <a:spLocks/>
          </p:cNvSpPr>
          <p:nvPr/>
        </p:nvSpPr>
        <p:spPr>
          <a:xfrm>
            <a:off x="4376626" y="5281072"/>
            <a:ext cx="1182751" cy="420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메시지 발송</a:t>
            </a:r>
            <a:endParaRPr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3E9FBE-4C65-1447-A8D8-5641C3E63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747" y="3725263"/>
            <a:ext cx="627758" cy="62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89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마이사이트</a:t>
            </a:r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서비스 적용 사례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992908"/>
            <a:ext cx="8497642" cy="1463183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메시지 발송 기능이 필요한 어플리케이션 개발 업체</a:t>
            </a:r>
            <a:endParaRPr lang="en-US" altLang="ko-KR" sz="18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REST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</a:t>
            </a:r>
            <a:r>
              <a: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API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및 </a:t>
            </a:r>
            <a:r>
              <a: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Agent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가 필요한 문자 재판매 업체</a:t>
            </a:r>
            <a:endParaRPr lang="en-US" altLang="ko-KR" sz="18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“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특수한 유형의 부가통신사업자</a:t>
            </a:r>
            <a:r>
              <a: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”</a:t>
            </a:r>
            <a:r>
              <a: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없이 문자 사이트를 운영하고 싶은 업체</a:t>
            </a:r>
            <a:endParaRPr lang="en-US" altLang="ko-KR" sz="18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sp>
        <p:nvSpPr>
          <p:cNvPr id="18" name="부제목 2">
            <a:extLst>
              <a:ext uri="{FF2B5EF4-FFF2-40B4-BE49-F238E27FC236}">
                <a16:creationId xmlns:a16="http://schemas.microsoft.com/office/drawing/2014/main" id="{D09F9039-76F5-41E3-A2C1-F10DB77BFCC5}"/>
              </a:ext>
            </a:extLst>
          </p:cNvPr>
          <p:cNvSpPr txBox="1">
            <a:spLocks/>
          </p:cNvSpPr>
          <p:nvPr/>
        </p:nvSpPr>
        <p:spPr>
          <a:xfrm>
            <a:off x="908229" y="2413357"/>
            <a:ext cx="8497642" cy="876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3.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이 외</a:t>
            </a:r>
          </a:p>
        </p:txBody>
      </p:sp>
    </p:spTree>
    <p:extLst>
      <p:ext uri="{BB962C8B-B14F-4D97-AF65-F5344CB8AC3E}">
        <p14:creationId xmlns:p14="http://schemas.microsoft.com/office/powerpoint/2010/main" val="1268615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서비스 보안 및 발송 안전성</a:t>
            </a:r>
          </a:p>
        </p:txBody>
      </p:sp>
      <p:sp>
        <p:nvSpPr>
          <p:cNvPr id="4" name="부제목 2">
            <a:extLst>
              <a:ext uri="{FF2B5EF4-FFF2-40B4-BE49-F238E27FC236}">
                <a16:creationId xmlns:a16="http://schemas.microsoft.com/office/drawing/2014/main" id="{E84A5B37-8131-49A5-B76A-CEC594634AED}"/>
              </a:ext>
            </a:extLst>
          </p:cNvPr>
          <p:cNvSpPr txBox="1">
            <a:spLocks/>
          </p:cNvSpPr>
          <p:nvPr/>
        </p:nvSpPr>
        <p:spPr>
          <a:xfrm>
            <a:off x="742950" y="2996128"/>
            <a:ext cx="8497642" cy="2522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로그인 세션 관리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해킹 시도 차단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모든 메시지 내용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 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비밀번호 등 개인 정보 데이터 암호화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주요 서비스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2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차 인증 도입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일일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발송량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관리로 비정상적인 폭주 패턴 발견 시 파악 후 차단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메시지 발송 실패 시 안전한 </a:t>
            </a:r>
            <a:r>
              <a:rPr lang="ko-KR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재발송</a:t>
            </a: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기능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잔액 부족 시 발송이 지연되는 현상을 방지하기 위한 자동충전 서비스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6088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F64D-07C5-4437-9CC6-164458188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213600"/>
            <a:ext cx="8420100" cy="876232"/>
          </a:xfrm>
        </p:spPr>
        <p:txBody>
          <a:bodyPr>
            <a:normAutofit/>
          </a:bodyPr>
          <a:lstStyle/>
          <a:p>
            <a:pPr algn="l"/>
            <a:r>
              <a:rPr lang="ko-KR" altLang="en-US" sz="350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서비스 장점</a:t>
            </a: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81EE8E-2686-423A-9BE0-2DA03DA74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413358"/>
            <a:ext cx="8497642" cy="1231363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ko-KR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사용자 친화적인 손쉬운 인터페이스 제공</a:t>
            </a:r>
            <a:endParaRPr lang="en-US" altLang="ko-KR" sz="200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  <a:p>
            <a:pPr marL="342900" indent="-342900" algn="l">
              <a:buFontTx/>
              <a:buChar char="-"/>
            </a:pPr>
            <a:r>
              <a:rPr lang="ko-KR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지속적인 연구</a:t>
            </a:r>
            <a:r>
              <a:rPr lang="en-US" altLang="ko-KR" sz="200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,</a:t>
            </a:r>
            <a:r>
              <a:rPr lang="ko-KR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 Light" panose="020B0603020101020101" pitchFamily="50" charset="-127"/>
                <a:ea typeface="나눔바른고딕 Light" panose="020B0603020101020101" pitchFamily="50" charset="-127"/>
              </a:rPr>
              <a:t> 개발로 인하여 계속 발전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나눔바른고딕 Light" panose="020B0603020101020101" pitchFamily="50" charset="-127"/>
              <a:ea typeface="나눔바른고딕 Light" panose="020B0603020101020101" pitchFamily="50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818E1CC-2BEA-F04F-B762-494BB1C6E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3305379"/>
            <a:ext cx="3821652" cy="235761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0B480B9-9B27-9047-B02E-AA0A9261B6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3462" y="3968247"/>
            <a:ext cx="5367130" cy="251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27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1919</TotalTime>
  <Words>455</Words>
  <Application>Microsoft Macintosh PowerPoint</Application>
  <PresentationFormat>A4 용지(210x297mm)</PresentationFormat>
  <Paragraphs>94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1" baseType="lpstr">
      <vt:lpstr>나눔바른고딕</vt:lpstr>
      <vt:lpstr>나눔바른고딕 Light</vt:lpstr>
      <vt:lpstr>Arial</vt:lpstr>
      <vt:lpstr>Calibri</vt:lpstr>
      <vt:lpstr>Calibri Light</vt:lpstr>
      <vt:lpstr>Office 테마</vt:lpstr>
      <vt:lpstr>PowerPoint 프레젠테이션</vt:lpstr>
      <vt:lpstr>마이사이트 서비스 개념 설명</vt:lpstr>
      <vt:lpstr>마이사이트 서비스 구조도</vt:lpstr>
      <vt:lpstr>마케터 수익 모델</vt:lpstr>
      <vt:lpstr>마이사이트 서비스 적용 사례</vt:lpstr>
      <vt:lpstr>마이사이트 서비스 적용 사례</vt:lpstr>
      <vt:lpstr>마이사이트 서비스 적용 사례</vt:lpstr>
      <vt:lpstr>서비스 보안 및 발송 안전성</vt:lpstr>
      <vt:lpstr>서비스 장점</vt:lpstr>
      <vt:lpstr>서비스 장점</vt:lpstr>
      <vt:lpstr>서비스 장점</vt:lpstr>
      <vt:lpstr>서비스 장점</vt:lpstr>
      <vt:lpstr>서비스 장점</vt:lpstr>
      <vt:lpstr>발송 가능 채널</vt:lpstr>
      <vt:lpstr>제공되는 상세 서비스 목록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차 강혁</dc:creator>
  <cp:lastModifiedBy>차강혁</cp:lastModifiedBy>
  <cp:revision>23</cp:revision>
  <dcterms:created xsi:type="dcterms:W3CDTF">2020-10-19T23:16:43Z</dcterms:created>
  <dcterms:modified xsi:type="dcterms:W3CDTF">2020-10-27T18:24:15Z</dcterms:modified>
</cp:coreProperties>
</file>